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1e261eb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1e261eb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b1e261eb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b1e261eb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b1e261eb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b1e261eb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b1e261eb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b1e261eb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Close-up example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b1e261eb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b1e261eb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1e261eb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1e261eb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b1e261eb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b1e261eb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1e261eb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b1e261eb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b1e261eb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b1e261eb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1e261eb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1e261eb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b1e261eb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b1e261eb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b1e261eb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b1e261eb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b1e261eb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b1e261eb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b1e261eb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b1e261eb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b1e261eb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b1e261eb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b1e261eb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b1e261eb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b1e261eb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b1e261eb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b1e261eb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b1e261eb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b1e261eb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b1e261eb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1e261eb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b1e261eb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1e261eb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b1e261eb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b1e261eb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b1e261eb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1e261eb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b1e261eb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b1e261eb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b1e261eb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Makeover Monday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b1e261e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b1e261e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1e261eb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1e261eb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b1e261eb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b1e261eb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b1e261eb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b1e261eb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b1e261eb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b1e261eb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b1e261eb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b1e261eb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3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Principles</a:t>
            </a:r>
            <a:endParaRPr/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Catherine DeRose, PhD | HILT-2019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CC-BY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125" y="247650"/>
            <a:ext cx="44997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975" y="152400"/>
            <a:ext cx="693203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25" y="585500"/>
            <a:ext cx="8282949" cy="39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Design: Human Perception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Proximity</a:t>
            </a:r>
            <a:endParaRPr/>
          </a:p>
        </p:txBody>
      </p:sp>
      <p:pic>
        <p:nvPicPr>
          <p:cNvPr id="190" name="Google Shape;1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075" y="1516374"/>
            <a:ext cx="2567974" cy="256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8"/>
          <p:cNvSpPr txBox="1"/>
          <p:nvPr/>
        </p:nvSpPr>
        <p:spPr>
          <a:xfrm>
            <a:off x="5040625" y="1737375"/>
            <a:ext cx="37377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We group objects that are spatially close to one another, assuming they are connected.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Similarity</a:t>
            </a:r>
            <a:endParaRPr/>
          </a:p>
        </p:txBody>
      </p:sp>
      <p:pic>
        <p:nvPicPr>
          <p:cNvPr id="197" name="Google Shape;1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00" y="1748775"/>
            <a:ext cx="2026900" cy="2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6775" y="1611625"/>
            <a:ext cx="2026900" cy="20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5540400" y="1828800"/>
            <a:ext cx="32919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We assume objects with shared visual properties are connected.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pic>
        <p:nvPicPr>
          <p:cNvPr id="205" name="Google Shape;2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54500"/>
            <a:ext cx="2647975" cy="26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/>
        </p:nvSpPr>
        <p:spPr>
          <a:xfrm>
            <a:off x="4846325" y="1828800"/>
            <a:ext cx="40461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Color immediately stands out and can be effective for calling attention to specific objects.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549" y="449949"/>
            <a:ext cx="3970975" cy="39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1"/>
          <p:cNvSpPr txBox="1"/>
          <p:nvPr/>
        </p:nvSpPr>
        <p:spPr>
          <a:xfrm>
            <a:off x="4149175" y="4612100"/>
            <a:ext cx="5314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Image source: </a:t>
            </a:r>
            <a:r>
              <a:rPr i="1" lang="en" sz="1200">
                <a:latin typeface="Source Code Pro"/>
                <a:ea typeface="Source Code Pro"/>
                <a:cs typeface="Source Code Pro"/>
                <a:sym typeface="Source Code Pro"/>
              </a:rPr>
              <a:t>The Big Book of Dashboards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(Fig. 1.16)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</a:t>
            </a:r>
            <a:endParaRPr/>
          </a:p>
        </p:txBody>
      </p:sp>
      <p:pic>
        <p:nvPicPr>
          <p:cNvPr id="218" name="Google Shape;2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900" y="1531600"/>
            <a:ext cx="2628924" cy="262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2"/>
          <p:cNvSpPr txBox="1"/>
          <p:nvPr/>
        </p:nvSpPr>
        <p:spPr>
          <a:xfrm>
            <a:off x="5063500" y="1783100"/>
            <a:ext cx="34176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Differences in size can stand out quickly and are assumed to have something to do with quantity.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Orientation</a:t>
            </a:r>
            <a:endParaRPr/>
          </a:p>
        </p:txBody>
      </p:sp>
      <p:pic>
        <p:nvPicPr>
          <p:cNvPr id="225" name="Google Shape;2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50" y="1532275"/>
            <a:ext cx="2614374" cy="26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/>
          <p:nvPr/>
        </p:nvSpPr>
        <p:spPr>
          <a:xfrm>
            <a:off x="4960625" y="1828800"/>
            <a:ext cx="36804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Orientation can have a pop-out effect, depending on the degree of difference.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focus on design?</a:t>
            </a:r>
            <a:endParaRPr/>
          </a:p>
        </p:txBody>
      </p:sp>
      <p:sp>
        <p:nvSpPr>
          <p:cNvPr id="114" name="Google Shape;114;p26"/>
          <p:cNvSpPr txBox="1"/>
          <p:nvPr/>
        </p:nvSpPr>
        <p:spPr>
          <a:xfrm>
            <a:off x="1165850" y="1565925"/>
            <a:ext cx="66180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“the phrase ‘it’s not just about making pretty pictures’ is a common and vehement assertion in vis, meaning that the goals of the designer are not met if the result is beautiful but not effective” (12)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1165850" y="3378525"/>
            <a:ext cx="7326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- Tamara Munzner, </a:t>
            </a:r>
            <a:r>
              <a:rPr i="1" lang="en" sz="1700">
                <a:latin typeface="Source Code Pro"/>
                <a:ea typeface="Source Code Pro"/>
                <a:cs typeface="Source Code Pro"/>
                <a:sym typeface="Source Code Pro"/>
              </a:rPr>
              <a:t>Visualization Analysis and Design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</a:t>
            </a:r>
            <a:endParaRPr/>
          </a:p>
        </p:txBody>
      </p:sp>
      <p:pic>
        <p:nvPicPr>
          <p:cNvPr id="232" name="Google Shape;2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50" y="1645250"/>
            <a:ext cx="2797250" cy="27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/>
        </p:nvSpPr>
        <p:spPr>
          <a:xfrm>
            <a:off x="4960625" y="1828800"/>
            <a:ext cx="32919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Shape stands out, but we can’t visually group by it as quickly as we can with color.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blue dot</a:t>
            </a:r>
            <a:endParaRPr/>
          </a:p>
        </p:txBody>
      </p:sp>
      <p:pic>
        <p:nvPicPr>
          <p:cNvPr id="239" name="Google Shape;239;p45"/>
          <p:cNvPicPr preferRelativeResize="0"/>
          <p:nvPr/>
        </p:nvPicPr>
        <p:blipFill rotWithShape="1">
          <a:blip r:embed="rId3">
            <a:alphaModFix/>
          </a:blip>
          <a:srcRect b="0" l="0" r="28448" t="55394"/>
          <a:stretch/>
        </p:blipFill>
        <p:spPr>
          <a:xfrm>
            <a:off x="929625" y="1657350"/>
            <a:ext cx="3281950" cy="204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5"/>
          <p:cNvSpPr txBox="1"/>
          <p:nvPr/>
        </p:nvSpPr>
        <p:spPr>
          <a:xfrm>
            <a:off x="4697725" y="2034525"/>
            <a:ext cx="38718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Color only, 20 objects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464100" y="5249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blue dot</a:t>
            </a:r>
            <a:endParaRPr/>
          </a:p>
        </p:txBody>
      </p:sp>
      <p:pic>
        <p:nvPicPr>
          <p:cNvPr id="246" name="Google Shape;246;p46"/>
          <p:cNvPicPr preferRelativeResize="0"/>
          <p:nvPr/>
        </p:nvPicPr>
        <p:blipFill rotWithShape="1">
          <a:blip r:embed="rId3">
            <a:alphaModFix/>
          </a:blip>
          <a:srcRect b="0" l="0" r="0" t="16784"/>
          <a:stretch/>
        </p:blipFill>
        <p:spPr>
          <a:xfrm>
            <a:off x="655350" y="1523062"/>
            <a:ext cx="3771900" cy="314801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/>
        </p:nvSpPr>
        <p:spPr>
          <a:xfrm>
            <a:off x="4960625" y="1828800"/>
            <a:ext cx="37719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Color only, 100 objects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blue dot</a:t>
            </a:r>
            <a:endParaRPr/>
          </a:p>
        </p:txBody>
      </p:sp>
      <p:pic>
        <p:nvPicPr>
          <p:cNvPr id="253" name="Google Shape;253;p47"/>
          <p:cNvPicPr preferRelativeResize="0"/>
          <p:nvPr/>
        </p:nvPicPr>
        <p:blipFill rotWithShape="1">
          <a:blip r:embed="rId3">
            <a:alphaModFix/>
          </a:blip>
          <a:srcRect b="0" l="0" r="30733" t="52026"/>
          <a:stretch/>
        </p:blipFill>
        <p:spPr>
          <a:xfrm>
            <a:off x="883900" y="1721700"/>
            <a:ext cx="2956574" cy="20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7"/>
          <p:cNvSpPr txBox="1"/>
          <p:nvPr/>
        </p:nvSpPr>
        <p:spPr>
          <a:xfrm>
            <a:off x="4960625" y="1828800"/>
            <a:ext cx="38718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Shape only, 20 objects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blue dot</a:t>
            </a:r>
            <a:endParaRPr/>
          </a:p>
        </p:txBody>
      </p:sp>
      <p:pic>
        <p:nvPicPr>
          <p:cNvPr id="260" name="Google Shape;2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25" y="1257300"/>
            <a:ext cx="3597250" cy="35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8"/>
          <p:cNvSpPr txBox="1"/>
          <p:nvPr/>
        </p:nvSpPr>
        <p:spPr>
          <a:xfrm>
            <a:off x="4960625" y="1828800"/>
            <a:ext cx="36918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Shape only, 100 objects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blue dot</a:t>
            </a:r>
            <a:endParaRPr/>
          </a:p>
        </p:txBody>
      </p:sp>
      <p:pic>
        <p:nvPicPr>
          <p:cNvPr id="267" name="Google Shape;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00" y="844475"/>
            <a:ext cx="3517350" cy="35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9"/>
          <p:cNvSpPr txBox="1"/>
          <p:nvPr/>
        </p:nvSpPr>
        <p:spPr>
          <a:xfrm>
            <a:off x="4640600" y="1835050"/>
            <a:ext cx="47778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Color and shape, 100 objects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775" y="709300"/>
            <a:ext cx="4095751" cy="390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0"/>
          <p:cNvSpPr txBox="1"/>
          <p:nvPr/>
        </p:nvSpPr>
        <p:spPr>
          <a:xfrm>
            <a:off x="4149175" y="4612100"/>
            <a:ext cx="5314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Image source: </a:t>
            </a:r>
            <a:r>
              <a:rPr i="1" lang="en" sz="1200">
                <a:latin typeface="Source Code Pro"/>
                <a:ea typeface="Source Code Pro"/>
                <a:cs typeface="Source Code Pro"/>
                <a:sym typeface="Source Code Pro"/>
              </a:rPr>
              <a:t>The Big Book of Dashboards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 (Fig. 33.8)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with Tableau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 txBox="1"/>
          <p:nvPr>
            <p:ph type="title"/>
          </p:nvPr>
        </p:nvSpPr>
        <p:spPr>
          <a:xfrm>
            <a:off x="1588875" y="383950"/>
            <a:ext cx="35058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Public</a:t>
            </a:r>
            <a:endParaRPr/>
          </a:p>
        </p:txBody>
      </p:sp>
      <p:sp>
        <p:nvSpPr>
          <p:cNvPr id="285" name="Google Shape;285;p52"/>
          <p:cNvSpPr txBox="1"/>
          <p:nvPr/>
        </p:nvSpPr>
        <p:spPr>
          <a:xfrm>
            <a:off x="857250" y="1360175"/>
            <a:ext cx="7429500" cy="3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WHAT: Free visualization suite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WHY: Provides an overview of the data, lets users toggle between different visualizations in a single click, publishes to the web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HOW: Works locally, save publicly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86" name="Google Shape;2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384238"/>
            <a:ext cx="807825" cy="6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3"/>
          <p:cNvSpPr txBox="1"/>
          <p:nvPr>
            <p:ph type="title"/>
          </p:nvPr>
        </p:nvSpPr>
        <p:spPr>
          <a:xfrm>
            <a:off x="1512675" y="383950"/>
            <a:ext cx="35058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Public Samples</a:t>
            </a:r>
            <a:endParaRPr/>
          </a:p>
        </p:txBody>
      </p:sp>
      <p:pic>
        <p:nvPicPr>
          <p:cNvPr id="292" name="Google Shape;2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384238"/>
            <a:ext cx="807825" cy="6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850" y="1186025"/>
            <a:ext cx="6478562" cy="37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2315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Vis Critique</a:t>
            </a:r>
            <a:endParaRPr/>
          </a:p>
        </p:txBody>
      </p:sp>
      <p:sp>
        <p:nvSpPr>
          <p:cNvPr id="121" name="Google Shape;121;p27"/>
          <p:cNvSpPr txBox="1"/>
          <p:nvPr/>
        </p:nvSpPr>
        <p:spPr>
          <a:xfrm>
            <a:off x="311700" y="888825"/>
            <a:ext cx="8686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Code Pro"/>
                <a:ea typeface="Source Code Pro"/>
                <a:cs typeface="Source Code Pro"/>
                <a:sym typeface="Source Code Pro"/>
              </a:rPr>
              <a:t>Note features that stand out, are confusing, or might be improved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0" y="1334625"/>
            <a:ext cx="7768600" cy="36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/>
          <p:nvPr>
            <p:ph type="title"/>
          </p:nvPr>
        </p:nvSpPr>
        <p:spPr>
          <a:xfrm>
            <a:off x="323875" y="235325"/>
            <a:ext cx="53607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#MakeoverMonday</a:t>
            </a:r>
            <a:endParaRPr/>
          </a:p>
        </p:txBody>
      </p:sp>
      <p:pic>
        <p:nvPicPr>
          <p:cNvPr id="299" name="Google Shape;2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97525"/>
            <a:ext cx="3137701" cy="18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978" y="122400"/>
            <a:ext cx="3614050" cy="24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5875" y="1784175"/>
            <a:ext cx="2104875" cy="286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975" y="1916425"/>
            <a:ext cx="2058049" cy="307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800" y="1224100"/>
            <a:ext cx="3070840" cy="16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025" y="1003150"/>
            <a:ext cx="6169323" cy="3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/>
          <p:nvPr/>
        </p:nvSpPr>
        <p:spPr>
          <a:xfrm>
            <a:off x="5509275" y="4735850"/>
            <a:ext cx="4332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Image by Joshua Dull (Yale University)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Graph</a:t>
            </a:r>
            <a:endParaRPr/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825" y="1178375"/>
            <a:ext cx="4740976" cy="369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411475" y="1668775"/>
            <a:ext cx="32919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●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Continuous data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●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Change over time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400" y="844525"/>
            <a:ext cx="6248401" cy="41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449" y="211450"/>
            <a:ext cx="1098350" cy="14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</a:t>
            </a:r>
            <a:endParaRPr/>
          </a:p>
        </p:txBody>
      </p:sp>
      <p:sp>
        <p:nvSpPr>
          <p:cNvPr id="148" name="Google Shape;148;p31"/>
          <p:cNvSpPr txBox="1"/>
          <p:nvPr/>
        </p:nvSpPr>
        <p:spPr>
          <a:xfrm>
            <a:off x="411475" y="1668775"/>
            <a:ext cx="3291900" cy="22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●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Categorical data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●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Comparing groups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525" y="1166950"/>
            <a:ext cx="4160688" cy="373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Axis Manipulation: Truncated Axis</a:t>
            </a:r>
            <a:endParaRPr/>
          </a:p>
        </p:txBody>
      </p:sp>
      <p:pic>
        <p:nvPicPr>
          <p:cNvPr id="155" name="Google Shape;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41550"/>
            <a:ext cx="3778224" cy="339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975" y="1194896"/>
            <a:ext cx="4401324" cy="348914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2"/>
          <p:cNvSpPr txBox="1"/>
          <p:nvPr/>
        </p:nvSpPr>
        <p:spPr>
          <a:xfrm>
            <a:off x="4812000" y="4772925"/>
            <a:ext cx="4332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x-axis graph by Joshua Dull (Yale University)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4641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325" y="1106000"/>
            <a:ext cx="4518530" cy="373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400050" y="1405900"/>
            <a:ext cx="3291900" cy="30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●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Spatial data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●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Geographic clustering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●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Comparing data about locations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●"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Directions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0090AC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